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432" r:id="rId3"/>
    <p:sldId id="261" r:id="rId4"/>
    <p:sldId id="470" r:id="rId5"/>
    <p:sldId id="496" r:id="rId6"/>
    <p:sldId id="497" r:id="rId7"/>
    <p:sldId id="522" r:id="rId8"/>
    <p:sldId id="287" r:id="rId9"/>
    <p:sldId id="524" r:id="rId10"/>
    <p:sldId id="523" r:id="rId11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DED"/>
    <a:srgbClr val="A7DDE9"/>
    <a:srgbClr val="0086BB"/>
    <a:srgbClr val="006090"/>
    <a:srgbClr val="0080B0"/>
    <a:srgbClr val="006699"/>
    <a:srgbClr val="DEE7EC"/>
    <a:srgbClr val="ABFFFF"/>
    <a:srgbClr val="004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87972" autoAdjust="0"/>
  </p:normalViewPr>
  <p:slideViewPr>
    <p:cSldViewPr>
      <p:cViewPr varScale="1">
        <p:scale>
          <a:sx n="99" d="100"/>
          <a:sy n="99" d="100"/>
        </p:scale>
        <p:origin x="4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2004" cy="495793"/>
          </a:xfrm>
          <a:prstGeom prst="rect">
            <a:avLst/>
          </a:prstGeom>
        </p:spPr>
        <p:txBody>
          <a:bodyPr vert="horz" lIns="88714" tIns="44357" rIns="88714" bIns="44357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465" y="3"/>
            <a:ext cx="2972004" cy="495793"/>
          </a:xfrm>
          <a:prstGeom prst="rect">
            <a:avLst/>
          </a:prstGeom>
        </p:spPr>
        <p:txBody>
          <a:bodyPr vert="horz" lIns="88714" tIns="44357" rIns="88714" bIns="44357" rtlCol="0"/>
          <a:lstStyle>
            <a:lvl1pPr algn="r">
              <a:defRPr sz="1200"/>
            </a:lvl1pPr>
          </a:lstStyle>
          <a:p>
            <a:fld id="{DD5E1027-D3AD-4255-9C8E-09D8252251F1}" type="datetimeFigureOut">
              <a:rPr lang="de-AT" smtClean="0"/>
              <a:pPr/>
              <a:t>05.09.2019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9306"/>
            <a:ext cx="2972004" cy="495793"/>
          </a:xfrm>
          <a:prstGeom prst="rect">
            <a:avLst/>
          </a:prstGeom>
        </p:spPr>
        <p:txBody>
          <a:bodyPr vert="horz" lIns="88714" tIns="44357" rIns="88714" bIns="44357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465" y="9429306"/>
            <a:ext cx="2972004" cy="495793"/>
          </a:xfrm>
          <a:prstGeom prst="rect">
            <a:avLst/>
          </a:prstGeom>
        </p:spPr>
        <p:txBody>
          <a:bodyPr vert="horz" lIns="88714" tIns="44357" rIns="88714" bIns="44357" rtlCol="0" anchor="b"/>
          <a:lstStyle>
            <a:lvl1pPr algn="r">
              <a:defRPr sz="1200"/>
            </a:lvl1pPr>
          </a:lstStyle>
          <a:p>
            <a:fld id="{5240B80C-167F-4C7E-AD4D-47CCF9D2C6A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1692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1799" cy="496332"/>
          </a:xfrm>
          <a:prstGeom prst="rect">
            <a:avLst/>
          </a:prstGeom>
        </p:spPr>
        <p:txBody>
          <a:bodyPr vert="horz" lIns="96094" tIns="48047" rIns="96094" bIns="480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6" y="3"/>
            <a:ext cx="2971799" cy="496332"/>
          </a:xfrm>
          <a:prstGeom prst="rect">
            <a:avLst/>
          </a:prstGeom>
        </p:spPr>
        <p:txBody>
          <a:bodyPr vert="horz" lIns="96094" tIns="48047" rIns="96094" bIns="480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C1AB022-962B-4E49-9B35-7FADFBEC55DA}" type="datetimeFigureOut">
              <a:rPr lang="de-DE"/>
              <a:pPr>
                <a:defRPr/>
              </a:pPr>
              <a:t>05.09.2019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94" tIns="48047" rIns="96094" bIns="48047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6094" tIns="48047" rIns="96094" bIns="48047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71799" cy="496332"/>
          </a:xfrm>
          <a:prstGeom prst="rect">
            <a:avLst/>
          </a:prstGeom>
        </p:spPr>
        <p:txBody>
          <a:bodyPr vert="horz" lIns="96094" tIns="48047" rIns="96094" bIns="480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6" y="9428586"/>
            <a:ext cx="2971799" cy="496332"/>
          </a:xfrm>
          <a:prstGeom prst="rect">
            <a:avLst/>
          </a:prstGeom>
        </p:spPr>
        <p:txBody>
          <a:bodyPr vert="horz" lIns="96094" tIns="48047" rIns="96094" bIns="480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8AC8F71-EBCF-4801-809C-FE65B946EA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379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C8F71-EBCF-4801-809C-FE65B946EAF6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786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TU-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3042" y="2928934"/>
            <a:ext cx="6143668" cy="1255711"/>
          </a:xfrm>
          <a:prstGeom prst="rect">
            <a:avLst/>
          </a:prstGeom>
        </p:spPr>
        <p:txBody>
          <a:bodyPr/>
          <a:lstStyle>
            <a:lvl1pPr algn="l">
              <a:defRPr sz="3600" b="0" baseline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43042" y="4500570"/>
            <a:ext cx="6215106" cy="9286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1643063" y="6000750"/>
            <a:ext cx="4376737" cy="7207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600"/>
              </a:spcAft>
              <a:defRPr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259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4" y="1285860"/>
            <a:ext cx="7429552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7224" y="2571744"/>
            <a:ext cx="7429552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57250" y="6356350"/>
            <a:ext cx="1630363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292D3E2-0C9D-49C1-9B5C-E94324F01413}" type="datetime1">
              <a:rPr lang="de-AT" smtClean="0"/>
              <a:pPr>
                <a:defRPr/>
              </a:pPr>
              <a:t>05.09.2019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33550" cy="365125"/>
          </a:xfrm>
        </p:spPr>
        <p:txBody>
          <a:bodyPr/>
          <a:lstStyle>
            <a:lvl1pPr marL="0" algn="r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13B4B16-3B66-4C35-80B1-53428040990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blauer Rahme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5" y="1285860"/>
            <a:ext cx="7429552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57224" y="2571744"/>
            <a:ext cx="3500462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2571744"/>
            <a:ext cx="3500462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57250" y="6356350"/>
            <a:ext cx="1643063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120D98-555D-41F7-85B3-4D80EA073ACD}" type="datetime1">
              <a:rPr lang="de-AT" smtClean="0"/>
              <a:pPr>
                <a:defRPr/>
              </a:pPr>
              <a:t>05.09.2019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33550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FE39C0-2BBD-4F77-9496-EFC6D7B5670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 descr="TU_rendering.mini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uppieren 14"/>
          <p:cNvGrpSpPr>
            <a:grpSpLocks/>
          </p:cNvGrpSpPr>
          <p:nvPr/>
        </p:nvGrpSpPr>
        <p:grpSpPr bwMode="auto">
          <a:xfrm>
            <a:off x="0" y="2076450"/>
            <a:ext cx="8642350" cy="4781550"/>
            <a:chOff x="0" y="2076528"/>
            <a:chExt cx="8642400" cy="4781472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2076528"/>
              <a:ext cx="8143922" cy="4781472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7982" y="2076528"/>
              <a:ext cx="1012831" cy="1012808"/>
            </a:xfrm>
            <a:prstGeom prst="ellipse">
              <a:avLst/>
            </a:prstGeom>
            <a:solidFill>
              <a:srgbClr val="00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878" y="2571820"/>
              <a:ext cx="3746522" cy="4286180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8" name="Grafik 15" descr="TU_Signet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00" y="215900"/>
            <a:ext cx="46529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1" descr="REUG_logo_final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084168" y="0"/>
            <a:ext cx="3059832" cy="149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4" r:id="rId2"/>
  </p:sldLayoutIdLst>
  <p:transition spd="med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F7DB4E-8C65-4447-AA9E-3CD59F064E3E}" type="datetime1">
              <a:rPr lang="de-AT" smtClean="0"/>
              <a:pPr>
                <a:defRPr/>
              </a:pPr>
              <a:t>05.09.2019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3E7944-FF82-4BBE-92BB-54DA05A9F5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2" name="Gruppieren 11"/>
          <p:cNvGrpSpPr/>
          <p:nvPr/>
        </p:nvGrpSpPr>
        <p:grpSpPr>
          <a:xfrm>
            <a:off x="10087" y="845085"/>
            <a:ext cx="8642400" cy="6000768"/>
            <a:chOff x="0" y="1214422"/>
            <a:chExt cx="8642400" cy="5643578"/>
          </a:xfrm>
          <a:solidFill>
            <a:schemeClr val="bg1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9" name="Grafik 12" descr="TU_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2159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2"/>
          <p:cNvGrpSpPr/>
          <p:nvPr userDrawn="1"/>
        </p:nvGrpSpPr>
        <p:grpSpPr>
          <a:xfrm>
            <a:off x="649457" y="0"/>
            <a:ext cx="8494543" cy="651930"/>
            <a:chOff x="649457" y="0"/>
            <a:chExt cx="8494543" cy="651930"/>
          </a:xfrm>
        </p:grpSpPr>
        <p:pic>
          <p:nvPicPr>
            <p:cNvPr id="12" name="Grafik 11" descr="REUG_logo_final.jp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812360" y="0"/>
              <a:ext cx="1331640" cy="651930"/>
            </a:xfrm>
            <a:prstGeom prst="rect">
              <a:avLst/>
            </a:prstGeom>
          </p:spPr>
        </p:pic>
        <p:pic>
          <p:nvPicPr>
            <p:cNvPr id="23" name="Picture 5" descr="Hintergrund-1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t="42422" r="2272" b="46761"/>
            <a:stretch>
              <a:fillRect/>
            </a:stretch>
          </p:blipFill>
          <p:spPr bwMode="auto">
            <a:xfrm>
              <a:off x="649457" y="0"/>
              <a:ext cx="7165979" cy="636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8" descr="C:\Dokumente und Einstellungen\Barbara Gatscher\Desktop\Logos und Vorlagen\IFM Logo NEU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75"/>
          <a:stretch/>
        </p:blipFill>
        <p:spPr bwMode="auto">
          <a:xfrm>
            <a:off x="1342" y="4762"/>
            <a:ext cx="645039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irtschaftslexikon.gabler.de/Definition/kommunikation.html" TargetMode="External"/><Relationship Id="rId7" Type="http://schemas.openxmlformats.org/officeDocument/2006/relationships/hyperlink" Target="http://wirtschaftslexikon.gabler.de/Definition/industrie-4-0.html" TargetMode="External"/><Relationship Id="rId2" Type="http://schemas.openxmlformats.org/officeDocument/2006/relationships/hyperlink" Target="http://wirtschaftslexikon.gabler.de/Definition/information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irtschaftslexikon.gabler.de/Definition/individualisierung.html" TargetMode="External"/><Relationship Id="rId5" Type="http://schemas.openxmlformats.org/officeDocument/2006/relationships/hyperlink" Target="http://wirtschaftslexikon.gabler.de/Definition/geschaeftsmodell.html" TargetMode="External"/><Relationship Id="rId4" Type="http://schemas.openxmlformats.org/officeDocument/2006/relationships/hyperlink" Target="http://wirtschaftslexikon.gabler.de/Definition/disruptive-technologien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18" Type="http://schemas.openxmlformats.org/officeDocument/2006/relationships/image" Target="../media/image35.jpeg"/><Relationship Id="rId26" Type="http://schemas.openxmlformats.org/officeDocument/2006/relationships/image" Target="../media/image43.png"/><Relationship Id="rId3" Type="http://schemas.openxmlformats.org/officeDocument/2006/relationships/image" Target="../media/image22.jpeg"/><Relationship Id="rId21" Type="http://schemas.openxmlformats.org/officeDocument/2006/relationships/image" Target="../media/image38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hyperlink" Target="mailto:alex@redlein.at" TargetMode="External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hyperlink" Target="mailto:redlein@tuwien.ac.at" TargetMode="External"/><Relationship Id="rId9" Type="http://schemas.openxmlformats.org/officeDocument/2006/relationships/image" Target="../media/image26.jpeg"/><Relationship Id="rId14" Type="http://schemas.openxmlformats.org/officeDocument/2006/relationships/image" Target="../media/image31.png"/><Relationship Id="rId22" Type="http://schemas.openxmlformats.org/officeDocument/2006/relationships/image" Target="../media/image39.gif"/><Relationship Id="rId27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72118"/>
            <a:ext cx="8604448" cy="1828800"/>
          </a:xfrm>
        </p:spPr>
        <p:txBody>
          <a:bodyPr/>
          <a:lstStyle/>
          <a:p>
            <a:pPr>
              <a:defRPr/>
            </a:pPr>
            <a:br>
              <a:rPr lang="en-US" sz="3200" b="1" dirty="0">
                <a:solidFill>
                  <a:schemeClr val="bg1"/>
                </a:solidFill>
              </a:rPr>
            </a:br>
            <a:r>
              <a:rPr lang="de-DE" sz="3200" b="1" dirty="0">
                <a:solidFill>
                  <a:schemeClr val="bg1"/>
                </a:solidFill>
              </a:rPr>
              <a:t>Digitalisierung: was kommt, was bleibt?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17884" y="3713163"/>
            <a:ext cx="91090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/>
            <a:r>
              <a:rPr lang="de-AT" b="1" dirty="0">
                <a:solidFill>
                  <a:schemeClr val="bg1"/>
                </a:solidFill>
              </a:rPr>
              <a:t>Alexander Redlein</a:t>
            </a:r>
          </a:p>
          <a:p>
            <a:pPr marL="838200" indent="-838200" algn="ctr"/>
            <a:r>
              <a:rPr lang="de-AT" dirty="0">
                <a:solidFill>
                  <a:schemeClr val="bg1"/>
                </a:solidFill>
              </a:rPr>
              <a:t>IFM – Immobilien und Facility Management</a:t>
            </a:r>
          </a:p>
          <a:p>
            <a:pPr marL="838200" indent="-838200" algn="ctr"/>
            <a:r>
              <a:rPr lang="de-AT" dirty="0">
                <a:solidFill>
                  <a:schemeClr val="bg1"/>
                </a:solidFill>
              </a:rPr>
              <a:t>TU Wien</a:t>
            </a:r>
          </a:p>
        </p:txBody>
      </p:sp>
      <p:pic>
        <p:nvPicPr>
          <p:cNvPr id="3076" name="Picture 4" descr="l_ub_e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537" y="4645025"/>
            <a:ext cx="1905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l_karlsplatz_mittelrisalit_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648200"/>
            <a:ext cx="2057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_luftpavill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5025"/>
            <a:ext cx="13716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l_hiesmayr_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4537" y="4648200"/>
            <a:ext cx="1820863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l_freihaus_ho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4648200"/>
            <a:ext cx="1946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517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429552" cy="864096"/>
          </a:xfrm>
        </p:spPr>
        <p:txBody>
          <a:bodyPr/>
          <a:lstStyle/>
          <a:p>
            <a:r>
              <a:rPr lang="en-US" sz="3200" b="1" dirty="0" err="1"/>
              <a:t>Digitalisierung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4536504"/>
          </a:xfrm>
        </p:spPr>
        <p:txBody>
          <a:bodyPr/>
          <a:lstStyle/>
          <a:p>
            <a:r>
              <a:rPr lang="de-DE" dirty="0"/>
              <a:t>Der Begriff der Digitalisierung hat mehrere Bedeutungen:</a:t>
            </a:r>
          </a:p>
          <a:p>
            <a:r>
              <a:rPr lang="de-DE" dirty="0"/>
              <a:t> </a:t>
            </a:r>
          </a:p>
          <a:p>
            <a:pPr marL="625475" lvl="1"/>
            <a:r>
              <a:rPr lang="de-DE" dirty="0"/>
              <a:t>digitale Umwandlung und Darstellung von </a:t>
            </a:r>
            <a:r>
              <a:rPr lang="de-DE" dirty="0">
                <a:hlinkClick r:id="rId2" tooltip="Information"/>
              </a:rPr>
              <a:t>Information</a:t>
            </a:r>
            <a:r>
              <a:rPr lang="de-DE" dirty="0"/>
              <a:t> und </a:t>
            </a:r>
            <a:r>
              <a:rPr lang="de-DE" dirty="0">
                <a:hlinkClick r:id="rId3" tooltip="Kommunikation"/>
              </a:rPr>
              <a:t>Kommunikation</a:t>
            </a:r>
            <a:r>
              <a:rPr lang="de-DE" dirty="0"/>
              <a:t> </a:t>
            </a:r>
          </a:p>
          <a:p>
            <a:pPr marL="625475" lvl="1"/>
            <a:r>
              <a:rPr lang="de-DE" dirty="0"/>
              <a:t>digitale Modifikation von Instrumenten, Geräten und Fahrzeugen</a:t>
            </a:r>
          </a:p>
          <a:p>
            <a:pPr marL="625475" lvl="1"/>
            <a:r>
              <a:rPr lang="de-DE" dirty="0"/>
              <a:t>digitale Revolution (3. Revolution)</a:t>
            </a:r>
          </a:p>
          <a:p>
            <a:pPr lvl="2"/>
            <a:r>
              <a:rPr lang="de-DE" sz="2000" dirty="0"/>
              <a:t>seit Anfang des 21. Jahrhunderts </a:t>
            </a:r>
            <a:r>
              <a:rPr lang="de-DE" sz="2000" dirty="0" err="1">
                <a:hlinkClick r:id="rId4" tooltip="Disruptive Technologien"/>
              </a:rPr>
              <a:t>disruptive</a:t>
            </a:r>
            <a:r>
              <a:rPr lang="de-DE" sz="2000" dirty="0">
                <a:hlinkClick r:id="rId4" tooltip="Disruptive Technologien"/>
              </a:rPr>
              <a:t> Technologien</a:t>
            </a:r>
            <a:r>
              <a:rPr lang="de-DE" sz="2000" dirty="0"/>
              <a:t> und innovative </a:t>
            </a:r>
            <a:r>
              <a:rPr lang="de-DE" sz="2000" dirty="0">
                <a:hlinkClick r:id="rId5" tooltip="Geschäftsmodell"/>
              </a:rPr>
              <a:t>Geschäftsmodelle</a:t>
            </a:r>
            <a:r>
              <a:rPr lang="de-DE" sz="2000" dirty="0"/>
              <a:t>, sowie Autonomisierung, Flexibilisierung und </a:t>
            </a:r>
            <a:r>
              <a:rPr lang="de-DE" sz="2000" dirty="0">
                <a:hlinkClick r:id="rId6" tooltip="Individualisierung"/>
              </a:rPr>
              <a:t>Individualisierung</a:t>
            </a:r>
            <a:r>
              <a:rPr lang="de-DE" sz="2000" dirty="0"/>
              <a:t> in der Digitalisierung im Vordergrund. </a:t>
            </a:r>
          </a:p>
          <a:p>
            <a:pPr marL="625475" lvl="1"/>
            <a:r>
              <a:rPr lang="de-DE" dirty="0"/>
              <a:t>die vierte industrielle Revolution: </a:t>
            </a:r>
            <a:r>
              <a:rPr lang="de-DE" dirty="0">
                <a:hlinkClick r:id="rId7" tooltip="Industrie 4.0"/>
              </a:rPr>
              <a:t>Industrie 4.0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735287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/>
          </a:p>
          <a:p>
            <a:endParaRPr lang="en-GB" sz="2400" dirty="0"/>
          </a:p>
          <a:p>
            <a:pPr>
              <a:buNone/>
            </a:pP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5617ABE-D452-4692-A94E-5B97FBF0D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246686" cy="524683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B3F6B0D-A906-4209-9838-251590BBD6DA}"/>
              </a:ext>
            </a:extLst>
          </p:cNvPr>
          <p:cNvSpPr txBox="1"/>
          <p:nvPr/>
        </p:nvSpPr>
        <p:spPr>
          <a:xfrm>
            <a:off x="7668344" y="6587606"/>
            <a:ext cx="1475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Höhenberger 2019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16697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/>
          </a:p>
          <a:p>
            <a:endParaRPr lang="en-GB" sz="2400" dirty="0"/>
          </a:p>
          <a:p>
            <a:pPr>
              <a:buNone/>
            </a:pP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5617ABE-D452-4692-A94E-5B97FBF0D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4" y="1340768"/>
            <a:ext cx="8137721" cy="524683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B323623-489F-4DDC-9859-8349F2C105FD}"/>
              </a:ext>
            </a:extLst>
          </p:cNvPr>
          <p:cNvSpPr txBox="1"/>
          <p:nvPr/>
        </p:nvSpPr>
        <p:spPr>
          <a:xfrm>
            <a:off x="7668344" y="6587606"/>
            <a:ext cx="1475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Höhenberger 2019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8673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/>
          </a:p>
          <a:p>
            <a:endParaRPr lang="en-GB" sz="2400" dirty="0"/>
          </a:p>
          <a:p>
            <a:pPr>
              <a:buNone/>
            </a:pP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5617ABE-D452-4692-A94E-5B97FBF0D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4" y="1340768"/>
            <a:ext cx="8137721" cy="524683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8350E3D-4675-4109-8B63-AA97E269AE6C}"/>
              </a:ext>
            </a:extLst>
          </p:cNvPr>
          <p:cNvSpPr txBox="1"/>
          <p:nvPr/>
        </p:nvSpPr>
        <p:spPr>
          <a:xfrm>
            <a:off x="7668344" y="6587606"/>
            <a:ext cx="1475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Höhenberger 2019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963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29552" cy="1143008"/>
          </a:xfrm>
        </p:spPr>
        <p:txBody>
          <a:bodyPr/>
          <a:lstStyle/>
          <a:p>
            <a:r>
              <a:rPr lang="de-DE" dirty="0"/>
              <a:t>Plattform - Ökonomie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2048" y="1602773"/>
            <a:ext cx="8172400" cy="52552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 err="1"/>
              <a:t>AirBnB</a:t>
            </a:r>
            <a:r>
              <a:rPr lang="de-DE" sz="2800" dirty="0"/>
              <a:t> / Uber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/>
              <a:t>UBER FS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dirty="0"/>
              <a:t>Vertrauen: Bewertung als Basis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dirty="0"/>
              <a:t>Auch Kleinstleistungen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dirty="0"/>
              <a:t>Automatisches Scheduling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326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27032"/>
            <a:ext cx="8568952" cy="792088"/>
          </a:xfrm>
        </p:spPr>
        <p:txBody>
          <a:bodyPr/>
          <a:lstStyle/>
          <a:p>
            <a:r>
              <a:rPr lang="de-DE" sz="3200" b="1" dirty="0"/>
              <a:t>Nächste Schritte für Euch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2424" y="1592796"/>
            <a:ext cx="8424936" cy="4536504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Was kann ich (mein Betreiber/Partner) einfach umsetzen?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Nicht Technologie ist gefragt, Ziel </a:t>
            </a:r>
            <a:r>
              <a:rPr lang="de-DE" sz="1800" b="1" i="1" dirty="0"/>
              <a:t>neue Geschäftsmodelle</a:t>
            </a:r>
            <a:r>
              <a:rPr lang="de-DE" sz="1800" dirty="0"/>
              <a:t>,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neue KUNDENSPEZIFISCHE Angebote – </a:t>
            </a:r>
            <a:r>
              <a:rPr lang="de-DE" sz="1800" b="1" i="1" dirty="0"/>
              <a:t>WOW Effekt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Weniger ist mehr - Silicon Valley: </a:t>
            </a:r>
            <a:r>
              <a:rPr lang="de-DE" sz="1800" b="1" i="1" dirty="0"/>
              <a:t>Human Touch!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Wer sind meine Kunden und ihre Anforderungen?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Generationen und ihre Anforderungen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Mut zum Risiko / Es gibt „noch“ keine Garantien/Regel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Wenn Ihr es nicht macht, wird es ein anderer/</a:t>
            </a:r>
            <a:br>
              <a:rPr lang="de-DE" sz="1800" dirty="0"/>
            </a:br>
            <a:r>
              <a:rPr lang="de-DE" sz="1800" dirty="0"/>
              <a:t>eine andere Branche machen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Holen Sie sich Anregungen 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Sehen Sie bewusst Science Fiction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Fragen Sie Ihre Kinder / UNIs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Mitarbeiter Weiterbildung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8" r="18909"/>
          <a:stretch/>
        </p:blipFill>
        <p:spPr>
          <a:xfrm>
            <a:off x="6778484" y="3573016"/>
            <a:ext cx="2232248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2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4" y="980728"/>
            <a:ext cx="6091130" cy="1296144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39C0-2BBD-4F77-9496-EFC6D7B5670A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79511" y="2291611"/>
            <a:ext cx="8599255" cy="309347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000" dirty="0"/>
              <a:t>Digitalisation und Workplace Management: </a:t>
            </a:r>
            <a:r>
              <a:rPr lang="de-AT" sz="2000" dirty="0"/>
              <a:t>Die weltweit wichtigsten Themen Lernen Sie von den Besten</a:t>
            </a:r>
          </a:p>
          <a:p>
            <a:pPr algn="ctr"/>
            <a:r>
              <a:rPr lang="de-AT" sz="2000" dirty="0"/>
              <a:t>mehr als 200 Personen aus mehr als 15 Ländern (EU, USA, Asien)</a:t>
            </a:r>
            <a:br>
              <a:rPr lang="en-US" sz="1200" dirty="0"/>
            </a:br>
            <a:br>
              <a:rPr lang="en-US" sz="2000" dirty="0"/>
            </a:br>
            <a:r>
              <a:rPr lang="de-AT" sz="2000" dirty="0"/>
              <a:t>Treffen Sie sie in Wien, wo Wissenschaft auf Praxis trifft am</a:t>
            </a:r>
          </a:p>
          <a:p>
            <a:pPr algn="ctr"/>
            <a:r>
              <a:rPr lang="de-AT" sz="2000" dirty="0"/>
              <a:t>12.IFM-Kongress</a:t>
            </a:r>
          </a:p>
          <a:p>
            <a:pPr algn="ctr"/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www.ifm.tuwien.ac.at/kongress</a:t>
            </a:r>
            <a:br>
              <a:rPr lang="en-US" sz="16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5193" y="5229200"/>
            <a:ext cx="8599255" cy="1628800"/>
            <a:chOff x="5193" y="5050848"/>
            <a:chExt cx="9138807" cy="1800225"/>
          </a:xfrm>
        </p:grpSpPr>
        <p:pic>
          <p:nvPicPr>
            <p:cNvPr id="11" name="Picture 4" descr="l_ub_eul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793" y="5050848"/>
              <a:ext cx="1905000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l_karlsplatz_mittelrisalit_det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0593" y="5050848"/>
              <a:ext cx="2057400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 descr="l_luftpavill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" y="5050848"/>
              <a:ext cx="1371600" cy="179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l_hiesmayr_0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793" y="5050848"/>
              <a:ext cx="1820863" cy="179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 descr="l_freihaus_hoch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993" y="5050848"/>
              <a:ext cx="1976007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547191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540" y="4476015"/>
            <a:ext cx="1025691" cy="7692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46" y="1302139"/>
            <a:ext cx="7429552" cy="1143008"/>
          </a:xfrm>
        </p:spPr>
        <p:txBody>
          <a:bodyPr>
            <a:noAutofit/>
          </a:bodyPr>
          <a:lstStyle/>
          <a:p>
            <a:pPr algn="ctr"/>
            <a:r>
              <a:rPr lang="de-DE" b="1" dirty="0"/>
              <a:t>Viele Umbrüche –</a:t>
            </a:r>
            <a:br>
              <a:rPr lang="de-DE" b="1" dirty="0"/>
            </a:br>
            <a:r>
              <a:rPr lang="de-DE" b="1" dirty="0"/>
              <a:t>die Wohnen stark beeinflussen!</a:t>
            </a:r>
            <a:endParaRPr lang="de-AT" b="1" dirty="0">
              <a:solidFill>
                <a:srgbClr val="002147"/>
              </a:solidFill>
              <a:latin typeface="Arial"/>
              <a:cs typeface="Arial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351676" y="3284984"/>
            <a:ext cx="7466013" cy="11557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000" dirty="0"/>
              <a:t>Alex Redlein</a:t>
            </a:r>
          </a:p>
          <a:p>
            <a:pPr marL="0" indent="0" algn="ctr">
              <a:buNone/>
            </a:pPr>
            <a:r>
              <a:rPr lang="de-DE" sz="2000" dirty="0">
                <a:hlinkClick r:id="rId4"/>
              </a:rPr>
              <a:t>redlein@tuwien.ac.at</a:t>
            </a:r>
            <a:r>
              <a:rPr lang="de-DE" sz="2000" dirty="0"/>
              <a:t> / </a:t>
            </a:r>
            <a:r>
              <a:rPr lang="de-DE" sz="2000" dirty="0">
                <a:hlinkClick r:id="rId5"/>
              </a:rPr>
              <a:t>alex@redlein.at</a:t>
            </a:r>
            <a:r>
              <a:rPr lang="de-DE" sz="2000" dirty="0"/>
              <a:t> </a:t>
            </a:r>
          </a:p>
          <a:p>
            <a:pPr marL="0" indent="0" algn="ctr">
              <a:buNone/>
            </a:pPr>
            <a:r>
              <a:rPr lang="de-DE" sz="2000" dirty="0"/>
              <a:t>Mobil: +436642109004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0" y="5736351"/>
            <a:ext cx="1196766" cy="45228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79" y="5188128"/>
            <a:ext cx="1170435" cy="23993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15" y="4977350"/>
            <a:ext cx="637511" cy="63623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07" y="6345068"/>
            <a:ext cx="1075826" cy="36400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10" y="4703976"/>
            <a:ext cx="1333922" cy="49659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25" y="5398438"/>
            <a:ext cx="1406323" cy="34665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53" y="5787466"/>
            <a:ext cx="975505" cy="53444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37" y="4693179"/>
            <a:ext cx="1070088" cy="41822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58" y="5842611"/>
            <a:ext cx="1556075" cy="43025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6" y="5591367"/>
            <a:ext cx="1104508" cy="46021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458" y="5267724"/>
            <a:ext cx="1196024" cy="63787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64" y="4442241"/>
            <a:ext cx="1093985" cy="61627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" y="5267724"/>
            <a:ext cx="1559341" cy="37424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71" y="5962495"/>
            <a:ext cx="989429" cy="659913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00" y="6109489"/>
            <a:ext cx="1125189" cy="561697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10" y="6128302"/>
            <a:ext cx="954770" cy="622788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09" y="6110990"/>
            <a:ext cx="644805" cy="561064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66" y="6309185"/>
            <a:ext cx="1043608" cy="350652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" y="6390712"/>
            <a:ext cx="1194480" cy="37127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87" y="5734737"/>
            <a:ext cx="1611014" cy="239236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1" y="4581128"/>
            <a:ext cx="1836507" cy="528914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26" y="5126278"/>
            <a:ext cx="1352791" cy="4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2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U_Powerpoint_Vorlage[1]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_blau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TU_Powerpoint_Vorlage[1]</Template>
  <TotalTime>0</TotalTime>
  <Words>228</Words>
  <Application>Microsoft Office PowerPoint</Application>
  <PresentationFormat>Bildschirmpräsentation (4:3)</PresentationFormat>
  <Paragraphs>50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Symbol</vt:lpstr>
      <vt:lpstr>Wingdings</vt:lpstr>
      <vt:lpstr>TU_Powerpoint_Vorlage[1]</vt:lpstr>
      <vt:lpstr>Inhalt_blauer_Rahmen</vt:lpstr>
      <vt:lpstr> Digitalisierung: was kommt, was bleibt?</vt:lpstr>
      <vt:lpstr>Digitalisierung</vt:lpstr>
      <vt:lpstr>PowerPoint-Präsentation</vt:lpstr>
      <vt:lpstr>PowerPoint-Präsentation</vt:lpstr>
      <vt:lpstr>PowerPoint-Präsentation</vt:lpstr>
      <vt:lpstr>Plattform - Ökonomie</vt:lpstr>
      <vt:lpstr>Nächste Schritte für Euch</vt:lpstr>
      <vt:lpstr>PowerPoint-Präsentation</vt:lpstr>
      <vt:lpstr>Viele Umbrüche – die Wohnen stark beeinflussen!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IFM</dc:title>
  <dc:creator>Christian Humhal</dc:creator>
  <cp:lastModifiedBy>alex Redlein</cp:lastModifiedBy>
  <cp:revision>795</cp:revision>
  <cp:lastPrinted>2017-03-21T12:31:23Z</cp:lastPrinted>
  <dcterms:created xsi:type="dcterms:W3CDTF">2012-11-12T13:40:49Z</dcterms:created>
  <dcterms:modified xsi:type="dcterms:W3CDTF">2019-09-05T06:14:50Z</dcterms:modified>
</cp:coreProperties>
</file>